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2403128-504F-4A7E-A91E-4EA4720F3231}">
  <a:tblStyle styleId="{72403128-504F-4A7E-A91E-4EA4720F32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77c838df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77c83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7c838df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7c838d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77c838df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77c838d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79682746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7968274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79682746_0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7968274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d9a9407e_1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d9a9407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d9a9407e_1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d9a9407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d9a9407e_1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d9a9407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d9a9407e_1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d9a9407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d9a9407e_1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d9a9407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968274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96827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d9a9407e_1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d9a9407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d9a9407e_1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d9a9407e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d9a9407e_1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d9a9407e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d9cc8a0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d9cc8a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d9cc8a06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d9cc8a0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d9cc8a06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d9cc8a0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d9cc8a06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d9cc8a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d9cc8a06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d9cc8a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79682746_0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7968274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79682746_0_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7968274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79682746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7968274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cd9cc8a06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cd9cc8a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79682746_0_3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7968274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79682746_0_3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7968274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79682746_0_3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7968274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79682746_0_3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7968274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9682746_0_3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7968274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79682746_0_3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7968274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e79682746_0_4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e7968274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79682746_0_4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e7968274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79682746_0_4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e7968274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79682746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796827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cd9cc8a06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cd9cc8a0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d9cc8a06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d9cc8a0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79682746_0_4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7968274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d9cc8a06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cd9cc8a0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Commonality: cooccurrence and higher-order cooccurrence. Matrix factorization.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d9cc8a06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d9cc8a0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Current model taking advantage;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word2vec train-split-train style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Existing work addressing this issue: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Huang, Socher, Manning &amp; Ng, 2012;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Trask, Gilmore, Russel, 2015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79682746_0_5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79682746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79682746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e7968274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79682746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796827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9682746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968274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7799922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77999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77999220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7799922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7999220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79992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2201850" y="6177125"/>
            <a:ext cx="5190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11700" y="6303275"/>
            <a:ext cx="4671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Xin Rong - School of Information - University of Michigan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6876025" y="6303275"/>
            <a:ext cx="20718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a2-dlearn - Nov 7th, 2015</a:t>
            </a:r>
            <a:endParaRPr sz="1200">
              <a:solidFill>
                <a:srgbClr val="666666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wevi-onlin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66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10" Type="http://schemas.openxmlformats.org/officeDocument/2006/relationships/image" Target="../media/image30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ronxin/wevi" TargetMode="External"/><Relationship Id="rId4" Type="http://schemas.openxmlformats.org/officeDocument/2006/relationships/hyperlink" Target="http://ronxin.github.io/wev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95850" y="1001475"/>
            <a:ext cx="88275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Word Embedding Explained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 Visualized</a:t>
            </a:r>
            <a:endParaRPr sz="36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848522"/>
            <a:ext cx="8520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Xin Rong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School of Information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University of Michigan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Vectors</a:t>
            </a: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390575" y="196912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apple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2905625" y="2308650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orange           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61" name="Google Shape;161;p22"/>
          <p:cNvCxnSpPr/>
          <p:nvPr/>
        </p:nvCxnSpPr>
        <p:spPr>
          <a:xfrm>
            <a:off x="1340550" y="3586175"/>
            <a:ext cx="64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>
            <a:stCxn id="158" idx="2"/>
          </p:cNvCxnSpPr>
          <p:nvPr/>
        </p:nvCxnSpPr>
        <p:spPr>
          <a:xfrm>
            <a:off x="4572000" y="1356867"/>
            <a:ext cx="0" cy="44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2"/>
          <p:cNvSpPr txBox="1"/>
          <p:nvPr/>
        </p:nvSpPr>
        <p:spPr>
          <a:xfrm>
            <a:off x="2242075" y="2554725"/>
            <a:ext cx="10845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banana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298475" y="2474000"/>
            <a:ext cx="1193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rice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719900" y="4269400"/>
            <a:ext cx="6735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bus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888525" y="2652300"/>
            <a:ext cx="1193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milk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043625" y="1794475"/>
            <a:ext cx="1193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juice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55950" y="4482550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4487825" y="4671775"/>
            <a:ext cx="6735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train         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Analogy</a:t>
            </a:r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>
            <a:off x="1340550" y="3586175"/>
            <a:ext cx="646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3"/>
          <p:cNvCxnSpPr>
            <a:stCxn id="177" idx="2"/>
          </p:cNvCxnSpPr>
          <p:nvPr/>
        </p:nvCxnSpPr>
        <p:spPr>
          <a:xfrm>
            <a:off x="4572000" y="1356867"/>
            <a:ext cx="0" cy="44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3"/>
          <p:cNvSpPr txBox="1"/>
          <p:nvPr/>
        </p:nvSpPr>
        <p:spPr>
          <a:xfrm>
            <a:off x="2390575" y="196912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king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5444175" y="261622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queen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2902575" y="393757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5813725" y="452317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woman           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82" name="Google Shape;182;p23"/>
          <p:cNvCxnSpPr/>
          <p:nvPr/>
        </p:nvCxnSpPr>
        <p:spPr>
          <a:xfrm>
            <a:off x="3082550" y="2253625"/>
            <a:ext cx="2421900" cy="46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3"/>
          <p:cNvCxnSpPr/>
          <p:nvPr/>
        </p:nvCxnSpPr>
        <p:spPr>
          <a:xfrm>
            <a:off x="3559725" y="4237650"/>
            <a:ext cx="2320500" cy="47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3"/>
          <p:cNvSpPr txBox="1"/>
          <p:nvPr/>
        </p:nvSpPr>
        <p:spPr>
          <a:xfrm>
            <a:off x="3381175" y="311212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uncle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434775" y="375922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aunt          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>
            <a:off x="4073150" y="3396625"/>
            <a:ext cx="2421900" cy="46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3"/>
          <p:cNvSpPr txBox="1"/>
          <p:nvPr/>
        </p:nvSpPr>
        <p:spPr>
          <a:xfrm>
            <a:off x="6144000" y="5768825"/>
            <a:ext cx="3000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Mikolov &amp; Chen et al. 2013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Mikolov &amp; Sutskever et al. 2013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benefited by word embeddings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311700" y="1770100"/>
            <a:ext cx="3708900" cy="4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Dependency parsing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Named entity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Paraphrase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Clustering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Translation</a:t>
            </a: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375" y="1874175"/>
            <a:ext cx="4120076" cy="22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531850" y="4096275"/>
            <a:ext cx="44205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Table 7: Comparison and combination of models on the Microsoft Sentence Completion Challenge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"Efficient estimation of word representations in vector space" Mikolov &amp; Chen et al. 2013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as a (powerful) black box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098" y="2395850"/>
            <a:ext cx="2245800" cy="21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50" y="2450263"/>
            <a:ext cx="1957475" cy="19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888079" y="4324325"/>
            <a:ext cx="1270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Wikipedia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2138" y="2509550"/>
            <a:ext cx="3041862" cy="19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4012875" y="3327050"/>
            <a:ext cx="1270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word2vec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2752475" y="3229800"/>
            <a:ext cx="593100" cy="3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5861225" y="3289075"/>
            <a:ext cx="593100" cy="3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decomposed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50" y="3522625"/>
            <a:ext cx="2509299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2615550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5888875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1524950" y="1254825"/>
            <a:ext cx="85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Corpus</a:t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4011900" y="1320525"/>
            <a:ext cx="1120200" cy="4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</a:t>
            </a:r>
            <a:endParaRPr/>
          </a:p>
        </p:txBody>
      </p:sp>
      <p:cxnSp>
        <p:nvCxnSpPr>
          <p:cNvPr id="218" name="Google Shape;218;p26"/>
          <p:cNvCxnSpPr>
            <a:stCxn id="216" idx="3"/>
          </p:cNvCxnSpPr>
          <p:nvPr/>
        </p:nvCxnSpPr>
        <p:spPr>
          <a:xfrm>
            <a:off x="2377550" y="1566225"/>
            <a:ext cx="14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6"/>
          <p:cNvSpPr txBox="1"/>
          <p:nvPr/>
        </p:nvSpPr>
        <p:spPr>
          <a:xfrm>
            <a:off x="5087875" y="2219250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Window 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4145700" y="2303325"/>
            <a:ext cx="852600" cy="62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Builder</a:t>
            </a:r>
            <a:endParaRPr/>
          </a:p>
        </p:txBody>
      </p:sp>
      <p:cxnSp>
        <p:nvCxnSpPr>
          <p:cNvPr id="221" name="Google Shape;221;p26"/>
          <p:cNvCxnSpPr>
            <a:stCxn id="217" idx="2"/>
            <a:endCxn id="220" idx="0"/>
          </p:cNvCxnSpPr>
          <p:nvPr/>
        </p:nvCxnSpPr>
        <p:spPr>
          <a:xfrm>
            <a:off x="4572000" y="1811925"/>
            <a:ext cx="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 txBox="1"/>
          <p:nvPr/>
        </p:nvSpPr>
        <p:spPr>
          <a:xfrm>
            <a:off x="4566850" y="1867575"/>
            <a:ext cx="1120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cxnSp>
        <p:nvCxnSpPr>
          <p:cNvPr id="223" name="Google Shape;223;p26"/>
          <p:cNvCxnSpPr>
            <a:stCxn id="216" idx="2"/>
          </p:cNvCxnSpPr>
          <p:nvPr/>
        </p:nvCxnSpPr>
        <p:spPr>
          <a:xfrm>
            <a:off x="1951250" y="1877625"/>
            <a:ext cx="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>
            <a:endCxn id="220" idx="1"/>
          </p:cNvCxnSpPr>
          <p:nvPr/>
        </p:nvCxnSpPr>
        <p:spPr>
          <a:xfrm>
            <a:off x="1955400" y="2613525"/>
            <a:ext cx="2190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5087875" y="1340475"/>
            <a:ext cx="1566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Lossy Counting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2029625" y="2303313"/>
            <a:ext cx="1728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Sentence Windows</a:t>
            </a:r>
            <a:endParaRPr/>
          </a:p>
        </p:txBody>
      </p:sp>
      <p:cxnSp>
        <p:nvCxnSpPr>
          <p:cNvPr id="227" name="Google Shape;227;p26"/>
          <p:cNvCxnSpPr>
            <a:stCxn id="220" idx="2"/>
          </p:cNvCxnSpPr>
          <p:nvPr/>
        </p:nvCxnSpPr>
        <p:spPr>
          <a:xfrm>
            <a:off x="4572000" y="2926125"/>
            <a:ext cx="63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6"/>
          <p:cNvCxnSpPr/>
          <p:nvPr/>
        </p:nvCxnSpPr>
        <p:spPr>
          <a:xfrm>
            <a:off x="2915175" y="3178775"/>
            <a:ext cx="3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6"/>
          <p:cNvCxnSpPr/>
          <p:nvPr/>
        </p:nvCxnSpPr>
        <p:spPr>
          <a:xfrm>
            <a:off x="2919300" y="3188050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6"/>
          <p:cNvCxnSpPr/>
          <p:nvPr/>
        </p:nvCxnSpPr>
        <p:spPr>
          <a:xfrm>
            <a:off x="6250450" y="3182875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6"/>
          <p:cNvCxnSpPr/>
          <p:nvPr/>
        </p:nvCxnSpPr>
        <p:spPr>
          <a:xfrm>
            <a:off x="3206575" y="4281625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6"/>
          <p:cNvCxnSpPr/>
          <p:nvPr/>
        </p:nvCxnSpPr>
        <p:spPr>
          <a:xfrm rot="10800000">
            <a:off x="5755175" y="4290875"/>
            <a:ext cx="2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6"/>
          <p:cNvCxnSpPr/>
          <p:nvPr/>
        </p:nvCxnSpPr>
        <p:spPr>
          <a:xfrm>
            <a:off x="5328850" y="4722375"/>
            <a:ext cx="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6"/>
          <p:cNvCxnSpPr/>
          <p:nvPr/>
        </p:nvCxnSpPr>
        <p:spPr>
          <a:xfrm rot="10800000">
            <a:off x="3901700" y="5139375"/>
            <a:ext cx="143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6"/>
          <p:cNvCxnSpPr/>
          <p:nvPr/>
        </p:nvCxnSpPr>
        <p:spPr>
          <a:xfrm rot="10800000">
            <a:off x="3901700" y="4703775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6"/>
          <p:cNvSpPr txBox="1"/>
          <p:nvPr/>
        </p:nvSpPr>
        <p:spPr>
          <a:xfrm>
            <a:off x="4088175" y="5000675"/>
            <a:ext cx="1120200" cy="569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Learner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3973150" y="5525875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3106200" y="3080575"/>
            <a:ext cx="852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</a:t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228575" y="3075313"/>
            <a:ext cx="1002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3758525" y="3734825"/>
            <a:ext cx="634200" cy="987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6"/>
          <p:cNvCxnSpPr>
            <a:endCxn id="242" idx="1"/>
          </p:cNvCxnSpPr>
          <p:nvPr/>
        </p:nvCxnSpPr>
        <p:spPr>
          <a:xfrm>
            <a:off x="4392725" y="4621925"/>
            <a:ext cx="296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6"/>
          <p:cNvSpPr txBox="1"/>
          <p:nvPr/>
        </p:nvSpPr>
        <p:spPr>
          <a:xfrm>
            <a:off x="7358525" y="4404125"/>
            <a:ext cx="1465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(Final Product)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2377550" y="3333375"/>
            <a:ext cx="4610400" cy="231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2515950" y="2695050"/>
            <a:ext cx="41121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wevi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bit.ly/wevi-online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Structure</a:t>
            </a:r>
            <a:endParaRPr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523" y="2843424"/>
            <a:ext cx="1275325" cy="4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537" y="1421113"/>
            <a:ext cx="1648150" cy="9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600" y="2299625"/>
            <a:ext cx="4314775" cy="24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2301400" y="2406800"/>
            <a:ext cx="2273700" cy="2273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2962300" y="4680500"/>
            <a:ext cx="1159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neuron</a:t>
            </a:r>
            <a:endParaRPr sz="1800"/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1550" y="5005525"/>
            <a:ext cx="2061775" cy="8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8525" y="4057700"/>
            <a:ext cx="2645901" cy="8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/>
          <p:nvPr/>
        </p:nvSpPr>
        <p:spPr>
          <a:xfrm>
            <a:off x="5804350" y="4131475"/>
            <a:ext cx="425100" cy="1699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 Single Neuron</a:t>
            </a:r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0" y="2299625"/>
            <a:ext cx="4314775" cy="24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2301400" y="2406800"/>
            <a:ext cx="2273700" cy="2273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/>
        </p:nvSpPr>
        <p:spPr>
          <a:xfrm>
            <a:off x="2962300" y="4680500"/>
            <a:ext cx="1159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neuron</a:t>
            </a:r>
            <a:endParaRPr sz="1800"/>
          </a:p>
        </p:txBody>
      </p:sp>
      <p:sp>
        <p:nvSpPr>
          <p:cNvPr id="270" name="Google Shape;270;p29"/>
          <p:cNvSpPr txBox="1"/>
          <p:nvPr/>
        </p:nvSpPr>
        <p:spPr>
          <a:xfrm>
            <a:off x="4772800" y="2233475"/>
            <a:ext cx="398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1" i="1"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1" name="Google Shape;271;p29"/>
          <p:cNvCxnSpPr/>
          <p:nvPr/>
        </p:nvCxnSpPr>
        <p:spPr>
          <a:xfrm>
            <a:off x="4884025" y="2733925"/>
            <a:ext cx="0" cy="50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9"/>
          <p:cNvSpPr txBox="1"/>
          <p:nvPr/>
        </p:nvSpPr>
        <p:spPr>
          <a:xfrm>
            <a:off x="730025" y="1306725"/>
            <a:ext cx="5871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1" sz="3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3" name="Google Shape;273;p29"/>
          <p:cNvCxnSpPr/>
          <p:nvPr/>
        </p:nvCxnSpPr>
        <p:spPr>
          <a:xfrm>
            <a:off x="1023575" y="1857325"/>
            <a:ext cx="0" cy="50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825" y="862125"/>
            <a:ext cx="1888382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3725" y="2011625"/>
            <a:ext cx="1574475" cy="7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7025" y="4737350"/>
            <a:ext cx="3365277" cy="10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200" y="3220813"/>
            <a:ext cx="2789529" cy="10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75" y="2520750"/>
            <a:ext cx="4598001" cy="200881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Afforded by a Single Neuron</a:t>
            </a: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2267294" y="2693202"/>
            <a:ext cx="1696500" cy="16638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5" name="Google Shape;285;p30"/>
          <p:cNvGraphicFramePr/>
          <p:nvPr/>
        </p:nvGraphicFramePr>
        <p:xfrm>
          <a:off x="5451900" y="203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{72403128-504F-4A7E-A91E-4EA4720F3231}</a:tableStyleId>
              </a:tblPr>
              <a:tblGrid>
                <a:gridCol w="1548200"/>
                <a:gridCol w="1548200"/>
              </a:tblGrid>
              <a:tr h="5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Edible?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orange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paper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0"/>
          <p:cNvSpPr txBox="1"/>
          <p:nvPr/>
        </p:nvSpPr>
        <p:spPr>
          <a:xfrm>
            <a:off x="5375200" y="1566200"/>
            <a:ext cx="1816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lookup table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Neural Network</a:t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1817338"/>
            <a:ext cx="4035100" cy="32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125" y="983775"/>
            <a:ext cx="1805325" cy="9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000" y="2384825"/>
            <a:ext cx="1406825" cy="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831" y="3224750"/>
            <a:ext cx="1871903" cy="9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6775" y="4655075"/>
            <a:ext cx="1580650" cy="5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75" y="1997875"/>
            <a:ext cx="3646850" cy="311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75" y="2062738"/>
            <a:ext cx="3776901" cy="31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word2vec...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1204475"/>
            <a:ext cx="8689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Two original papers published in association with word2vec by Mikolov et al. (2013)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11700" y="593375"/>
            <a:ext cx="29784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0" y="1817338"/>
            <a:ext cx="4035100" cy="32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/>
        </p:nvSpPr>
        <p:spPr>
          <a:xfrm>
            <a:off x="3586575" y="1156600"/>
            <a:ext cx="398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1" sz="3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4" name="Google Shape;304;p32"/>
          <p:cNvCxnSpPr/>
          <p:nvPr/>
        </p:nvCxnSpPr>
        <p:spPr>
          <a:xfrm>
            <a:off x="3725575" y="1703400"/>
            <a:ext cx="0" cy="50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2"/>
          <p:cNvSpPr txBox="1"/>
          <p:nvPr/>
        </p:nvSpPr>
        <p:spPr>
          <a:xfrm>
            <a:off x="822700" y="1195525"/>
            <a:ext cx="5871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b="1" sz="3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6" name="Google Shape;306;p32"/>
          <p:cNvCxnSpPr/>
          <p:nvPr/>
        </p:nvCxnSpPr>
        <p:spPr>
          <a:xfrm>
            <a:off x="1116250" y="1746125"/>
            <a:ext cx="0" cy="50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375" y="487038"/>
            <a:ext cx="2062875" cy="80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75" y="1328400"/>
            <a:ext cx="1521251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375" y="2052550"/>
            <a:ext cx="1796125" cy="75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6825" y="3656688"/>
            <a:ext cx="2198471" cy="8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9375" y="4627900"/>
            <a:ext cx="1796131" cy="67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9063" y="5387725"/>
            <a:ext cx="2353996" cy="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3075" y="2816050"/>
            <a:ext cx="2225974" cy="8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word2vec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0" y="2155250"/>
            <a:ext cx="4106631" cy="2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/>
        </p:nvSpPr>
        <p:spPr>
          <a:xfrm>
            <a:off x="5162050" y="2155250"/>
            <a:ext cx="33456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Structure Highlights: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one-hot vector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hidden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linear (identity)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 layer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softmax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network</a:t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25" y="2155238"/>
            <a:ext cx="4079525" cy="2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769" y="734139"/>
            <a:ext cx="4079526" cy="223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188" y="4006588"/>
            <a:ext cx="1750700" cy="5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9250" y="3321025"/>
            <a:ext cx="2228675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075" y="4702721"/>
            <a:ext cx="3994925" cy="85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7376" y="4656401"/>
            <a:ext cx="3994925" cy="129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and weight matrices</a:t>
            </a:r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25" y="2155238"/>
            <a:ext cx="4079525" cy="2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563" y="1875325"/>
            <a:ext cx="38957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5430800" y="3790425"/>
            <a:ext cx="16125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7158675" y="2274675"/>
            <a:ext cx="16125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5"/>
          <p:cNvSpPr/>
          <p:nvPr/>
        </p:nvSpPr>
        <p:spPr>
          <a:xfrm>
            <a:off x="7158675" y="2556825"/>
            <a:ext cx="16125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"/>
          <p:cNvSpPr/>
          <p:nvPr/>
        </p:nvSpPr>
        <p:spPr>
          <a:xfrm>
            <a:off x="7152875" y="2848225"/>
            <a:ext cx="16125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"/>
          <p:cNvSpPr/>
          <p:nvPr/>
        </p:nvSpPr>
        <p:spPr>
          <a:xfrm>
            <a:off x="7157000" y="3167450"/>
            <a:ext cx="16125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and word vectors</a:t>
            </a:r>
            <a:endParaRPr/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25" y="2155238"/>
            <a:ext cx="4079525" cy="2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600" y="1998625"/>
            <a:ext cx="3924475" cy="28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updating </a:t>
            </a:r>
            <a:r>
              <a:rPr lang="en">
                <a:solidFill>
                  <a:srgbClr val="000000"/>
                </a:solidFill>
              </a:rPr>
              <a:t>word </a:t>
            </a:r>
            <a:r>
              <a:rPr lang="en"/>
              <a:t>vectors</a:t>
            </a:r>
            <a:endParaRPr/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650"/>
            <a:ext cx="4418401" cy="23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400" y="1137700"/>
            <a:ext cx="3320725" cy="10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938" y="2418300"/>
            <a:ext cx="2270850" cy="6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6">
            <a:alphaModFix/>
          </a:blip>
          <a:srcRect b="0" l="0" r="29790" t="0"/>
          <a:stretch/>
        </p:blipFill>
        <p:spPr>
          <a:xfrm>
            <a:off x="5785162" y="3207386"/>
            <a:ext cx="2270850" cy="7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3938" y="4166450"/>
            <a:ext cx="2213276" cy="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6038" y="5109325"/>
            <a:ext cx="2468762" cy="9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4819" y="3781364"/>
            <a:ext cx="4079526" cy="223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348675" y="5841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 of </a:t>
            </a:r>
            <a:r>
              <a:rPr b="1" lang="en">
                <a:solidFill>
                  <a:srgbClr val="0000FF"/>
                </a:solidFill>
              </a:rPr>
              <a:t>output </a:t>
            </a:r>
            <a:r>
              <a:rPr lang="en"/>
              <a:t>vector update rule</a:t>
            </a:r>
            <a:endParaRPr/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5" y="2994024"/>
            <a:ext cx="3597101" cy="2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625" y="2864625"/>
            <a:ext cx="3924475" cy="2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38" y="3531563"/>
            <a:ext cx="5810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4138" y="4421400"/>
            <a:ext cx="60007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/>
          <p:nvPr/>
        </p:nvSpPr>
        <p:spPr>
          <a:xfrm>
            <a:off x="1121375" y="3517075"/>
            <a:ext cx="14643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/>
          <p:nvPr/>
        </p:nvSpPr>
        <p:spPr>
          <a:xfrm>
            <a:off x="2709850" y="4383075"/>
            <a:ext cx="14643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7284300" y="4272350"/>
            <a:ext cx="380100" cy="324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8243125" y="4498900"/>
            <a:ext cx="380100" cy="324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850" y="1694401"/>
            <a:ext cx="3597099" cy="61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 Understanding of </a:t>
            </a:r>
            <a:r>
              <a:rPr b="1" lang="en">
                <a:solidFill>
                  <a:srgbClr val="FF0000"/>
                </a:solidFill>
              </a:rPr>
              <a:t>Input </a:t>
            </a:r>
            <a:r>
              <a:rPr lang="en"/>
              <a:t>Vectors</a:t>
            </a:r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25" y="2994024"/>
            <a:ext cx="3597101" cy="2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625" y="2864625"/>
            <a:ext cx="3924475" cy="2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7488" y="2148925"/>
            <a:ext cx="3520994" cy="5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8525" y="1267688"/>
            <a:ext cx="2887726" cy="8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338" y="3531563"/>
            <a:ext cx="5810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74138" y="4421400"/>
            <a:ext cx="60007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/>
          <p:nvPr/>
        </p:nvSpPr>
        <p:spPr>
          <a:xfrm>
            <a:off x="1121375" y="3517075"/>
            <a:ext cx="14643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2709850" y="4383075"/>
            <a:ext cx="1464300" cy="324300"/>
          </a:xfrm>
          <a:prstGeom prst="rect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7284300" y="4272350"/>
            <a:ext cx="380100" cy="324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8243125" y="4498900"/>
            <a:ext cx="380100" cy="324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76" y="1509250"/>
            <a:ext cx="7784751" cy="45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Resemblance to a force-directed graph</a:t>
            </a:r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3653325" y="4429875"/>
            <a:ext cx="50118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equilibrium length ~ - strength of </a:t>
            </a:r>
            <a:r>
              <a:rPr lang="en" sz="1800">
                <a:solidFill>
                  <a:srgbClr val="3D85C6"/>
                </a:solidFill>
              </a:rPr>
              <a:t>co-occurrence</a:t>
            </a:r>
            <a:endParaRPr sz="1800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more on this later...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decomposed</a:t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50" y="3522625"/>
            <a:ext cx="2509299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/>
        </p:nvSpPr>
        <p:spPr>
          <a:xfrm>
            <a:off x="2615550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406" name="Google Shape;406;p41"/>
          <p:cNvSpPr txBox="1"/>
          <p:nvPr/>
        </p:nvSpPr>
        <p:spPr>
          <a:xfrm>
            <a:off x="5888875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407" name="Google Shape;407;p41"/>
          <p:cNvSpPr txBox="1"/>
          <p:nvPr/>
        </p:nvSpPr>
        <p:spPr>
          <a:xfrm>
            <a:off x="1524950" y="1254825"/>
            <a:ext cx="85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Corpus</a:t>
            </a:r>
            <a:endParaRPr/>
          </a:p>
        </p:txBody>
      </p:sp>
      <p:sp>
        <p:nvSpPr>
          <p:cNvPr id="408" name="Google Shape;408;p41"/>
          <p:cNvSpPr txBox="1"/>
          <p:nvPr/>
        </p:nvSpPr>
        <p:spPr>
          <a:xfrm>
            <a:off x="4011900" y="1320525"/>
            <a:ext cx="1120200" cy="4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</a:t>
            </a:r>
            <a:endParaRPr/>
          </a:p>
        </p:txBody>
      </p:sp>
      <p:cxnSp>
        <p:nvCxnSpPr>
          <p:cNvPr id="409" name="Google Shape;409;p41"/>
          <p:cNvCxnSpPr>
            <a:stCxn id="407" idx="3"/>
          </p:cNvCxnSpPr>
          <p:nvPr/>
        </p:nvCxnSpPr>
        <p:spPr>
          <a:xfrm>
            <a:off x="2377550" y="1566225"/>
            <a:ext cx="14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1"/>
          <p:cNvSpPr txBox="1"/>
          <p:nvPr/>
        </p:nvSpPr>
        <p:spPr>
          <a:xfrm>
            <a:off x="5087875" y="2219250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Window 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411" name="Google Shape;411;p41"/>
          <p:cNvSpPr txBox="1"/>
          <p:nvPr/>
        </p:nvSpPr>
        <p:spPr>
          <a:xfrm>
            <a:off x="4145700" y="2303325"/>
            <a:ext cx="852600" cy="62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Builder</a:t>
            </a:r>
            <a:endParaRPr/>
          </a:p>
        </p:txBody>
      </p:sp>
      <p:cxnSp>
        <p:nvCxnSpPr>
          <p:cNvPr id="412" name="Google Shape;412;p41"/>
          <p:cNvCxnSpPr>
            <a:stCxn id="408" idx="2"/>
            <a:endCxn id="411" idx="0"/>
          </p:cNvCxnSpPr>
          <p:nvPr/>
        </p:nvCxnSpPr>
        <p:spPr>
          <a:xfrm>
            <a:off x="4572000" y="1811925"/>
            <a:ext cx="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41"/>
          <p:cNvSpPr txBox="1"/>
          <p:nvPr/>
        </p:nvSpPr>
        <p:spPr>
          <a:xfrm>
            <a:off x="4566850" y="1867575"/>
            <a:ext cx="1120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cxnSp>
        <p:nvCxnSpPr>
          <p:cNvPr id="414" name="Google Shape;414;p41"/>
          <p:cNvCxnSpPr>
            <a:stCxn id="407" idx="2"/>
          </p:cNvCxnSpPr>
          <p:nvPr/>
        </p:nvCxnSpPr>
        <p:spPr>
          <a:xfrm>
            <a:off x="1951250" y="1877625"/>
            <a:ext cx="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1"/>
          <p:cNvCxnSpPr>
            <a:endCxn id="411" idx="1"/>
          </p:cNvCxnSpPr>
          <p:nvPr/>
        </p:nvCxnSpPr>
        <p:spPr>
          <a:xfrm>
            <a:off x="1955400" y="2613525"/>
            <a:ext cx="2190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41"/>
          <p:cNvSpPr txBox="1"/>
          <p:nvPr/>
        </p:nvSpPr>
        <p:spPr>
          <a:xfrm>
            <a:off x="5087875" y="1340475"/>
            <a:ext cx="1566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Lossy Counting</a:t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2029625" y="2303313"/>
            <a:ext cx="1728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Sentence Windows</a:t>
            </a:r>
            <a:endParaRPr/>
          </a:p>
        </p:txBody>
      </p:sp>
      <p:cxnSp>
        <p:nvCxnSpPr>
          <p:cNvPr id="418" name="Google Shape;418;p41"/>
          <p:cNvCxnSpPr>
            <a:stCxn id="411" idx="2"/>
          </p:cNvCxnSpPr>
          <p:nvPr/>
        </p:nvCxnSpPr>
        <p:spPr>
          <a:xfrm>
            <a:off x="4572000" y="2926125"/>
            <a:ext cx="63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1"/>
          <p:cNvCxnSpPr/>
          <p:nvPr/>
        </p:nvCxnSpPr>
        <p:spPr>
          <a:xfrm>
            <a:off x="2915175" y="3178775"/>
            <a:ext cx="3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41"/>
          <p:cNvCxnSpPr/>
          <p:nvPr/>
        </p:nvCxnSpPr>
        <p:spPr>
          <a:xfrm>
            <a:off x="2919300" y="3188050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41"/>
          <p:cNvCxnSpPr/>
          <p:nvPr/>
        </p:nvCxnSpPr>
        <p:spPr>
          <a:xfrm>
            <a:off x="6250450" y="3182875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41"/>
          <p:cNvCxnSpPr/>
          <p:nvPr/>
        </p:nvCxnSpPr>
        <p:spPr>
          <a:xfrm>
            <a:off x="3206575" y="4281625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41"/>
          <p:cNvCxnSpPr/>
          <p:nvPr/>
        </p:nvCxnSpPr>
        <p:spPr>
          <a:xfrm rot="10800000">
            <a:off x="5755175" y="4290875"/>
            <a:ext cx="2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41"/>
          <p:cNvCxnSpPr/>
          <p:nvPr/>
        </p:nvCxnSpPr>
        <p:spPr>
          <a:xfrm>
            <a:off x="5328850" y="4722375"/>
            <a:ext cx="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1"/>
          <p:cNvCxnSpPr/>
          <p:nvPr/>
        </p:nvCxnSpPr>
        <p:spPr>
          <a:xfrm rot="10800000">
            <a:off x="3901700" y="5139375"/>
            <a:ext cx="143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1"/>
          <p:cNvCxnSpPr/>
          <p:nvPr/>
        </p:nvCxnSpPr>
        <p:spPr>
          <a:xfrm rot="10800000">
            <a:off x="3901700" y="4703775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41"/>
          <p:cNvSpPr txBox="1"/>
          <p:nvPr/>
        </p:nvSpPr>
        <p:spPr>
          <a:xfrm>
            <a:off x="4088175" y="5000675"/>
            <a:ext cx="1120200" cy="569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Learner</a:t>
            </a:r>
            <a:endParaRPr/>
          </a:p>
        </p:txBody>
      </p:sp>
      <p:sp>
        <p:nvSpPr>
          <p:cNvPr id="428" name="Google Shape;428;p41"/>
          <p:cNvSpPr txBox="1"/>
          <p:nvPr/>
        </p:nvSpPr>
        <p:spPr>
          <a:xfrm>
            <a:off x="3973150" y="5525875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  <p:sp>
        <p:nvSpPr>
          <p:cNvPr id="429" name="Google Shape;429;p41"/>
          <p:cNvSpPr txBox="1"/>
          <p:nvPr/>
        </p:nvSpPr>
        <p:spPr>
          <a:xfrm>
            <a:off x="3106200" y="3080575"/>
            <a:ext cx="852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</a:t>
            </a:r>
            <a:endParaRPr/>
          </a:p>
        </p:txBody>
      </p:sp>
      <p:sp>
        <p:nvSpPr>
          <p:cNvPr id="430" name="Google Shape;430;p41"/>
          <p:cNvSpPr txBox="1"/>
          <p:nvPr/>
        </p:nvSpPr>
        <p:spPr>
          <a:xfrm>
            <a:off x="5228575" y="3075313"/>
            <a:ext cx="1002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431" name="Google Shape;431;p41"/>
          <p:cNvSpPr/>
          <p:nvPr/>
        </p:nvSpPr>
        <p:spPr>
          <a:xfrm>
            <a:off x="3758525" y="3734825"/>
            <a:ext cx="634200" cy="987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41"/>
          <p:cNvCxnSpPr>
            <a:endCxn id="433" idx="1"/>
          </p:cNvCxnSpPr>
          <p:nvPr/>
        </p:nvCxnSpPr>
        <p:spPr>
          <a:xfrm>
            <a:off x="4392725" y="4621925"/>
            <a:ext cx="296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41"/>
          <p:cNvSpPr txBox="1"/>
          <p:nvPr/>
        </p:nvSpPr>
        <p:spPr>
          <a:xfrm>
            <a:off x="7358525" y="4404125"/>
            <a:ext cx="1465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(Final Product)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2377550" y="3333375"/>
            <a:ext cx="4610400" cy="2310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"/>
          <p:cNvSpPr/>
          <p:nvPr/>
        </p:nvSpPr>
        <p:spPr>
          <a:xfrm>
            <a:off x="2377550" y="2219250"/>
            <a:ext cx="4610400" cy="1707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00" y="1409125"/>
            <a:ext cx="6969201" cy="420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select </a:t>
            </a:r>
            <a:r>
              <a:rPr lang="en">
                <a:solidFill>
                  <a:srgbClr val="FF0000"/>
                </a:solidFill>
              </a:rPr>
              <a:t>input </a:t>
            </a:r>
            <a:r>
              <a:rPr lang="en"/>
              <a:t>and </a:t>
            </a:r>
            <a:r>
              <a:rPr lang="en">
                <a:solidFill>
                  <a:srgbClr val="0000FF"/>
                </a:solidFill>
              </a:rPr>
              <a:t>output </a:t>
            </a:r>
            <a:r>
              <a:rPr lang="en"/>
              <a:t>words?</a:t>
            </a:r>
            <a:endParaRPr/>
          </a:p>
        </p:txBody>
      </p:sp>
      <p:sp>
        <p:nvSpPr>
          <p:cNvPr id="441" name="Google Shape;441;p42"/>
          <p:cNvSpPr txBox="1"/>
          <p:nvPr>
            <p:ph idx="1" type="body"/>
          </p:nvPr>
        </p:nvSpPr>
        <p:spPr>
          <a:xfrm>
            <a:off x="642150" y="1610778"/>
            <a:ext cx="8520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Method 1: continuous bag-of-word (CBOW)</a:t>
            </a: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3033625" y="4712325"/>
            <a:ext cx="3169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</a:t>
            </a:r>
            <a:r>
              <a:rPr lang="en" sz="1800">
                <a:solidFill>
                  <a:srgbClr val="0000FF"/>
                </a:solidFill>
              </a:rPr>
              <a:t>eat an </a:t>
            </a:r>
            <a:r>
              <a:rPr b="1" lang="en" sz="1800">
                <a:solidFill>
                  <a:srgbClr val="FF0000"/>
                </a:solidFill>
              </a:rPr>
              <a:t>apple </a:t>
            </a:r>
            <a:r>
              <a:rPr lang="en" sz="1800">
                <a:solidFill>
                  <a:srgbClr val="0000FF"/>
                </a:solidFill>
              </a:rPr>
              <a:t>every day</a:t>
            </a:r>
            <a:endParaRPr sz="1800"/>
          </a:p>
        </p:txBody>
      </p:sp>
      <p:sp>
        <p:nvSpPr>
          <p:cNvPr id="443" name="Google Shape;443;p42"/>
          <p:cNvSpPr/>
          <p:nvPr/>
        </p:nvSpPr>
        <p:spPr>
          <a:xfrm>
            <a:off x="3475350" y="4479850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4" name="Google Shape;444;p42"/>
          <p:cNvSpPr/>
          <p:nvPr/>
        </p:nvSpPr>
        <p:spPr>
          <a:xfrm flipH="1">
            <a:off x="4198254" y="4488850"/>
            <a:ext cx="1158418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5" name="Google Shape;445;p42"/>
          <p:cNvSpPr txBox="1"/>
          <p:nvPr/>
        </p:nvSpPr>
        <p:spPr>
          <a:xfrm>
            <a:off x="642150" y="3707025"/>
            <a:ext cx="3000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Method 2: skip-gram (SG)</a:t>
            </a:r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3753375" y="4643050"/>
            <a:ext cx="444858" cy="198993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7" name="Google Shape;447;p42"/>
          <p:cNvSpPr/>
          <p:nvPr/>
        </p:nvSpPr>
        <p:spPr>
          <a:xfrm flipH="1">
            <a:off x="4198241" y="4643050"/>
            <a:ext cx="593128" cy="198993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8" name="Google Shape;448;p42"/>
          <p:cNvSpPr txBox="1"/>
          <p:nvPr/>
        </p:nvSpPr>
        <p:spPr>
          <a:xfrm>
            <a:off x="3033625" y="2630925"/>
            <a:ext cx="3169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 eat an</a:t>
            </a:r>
            <a:r>
              <a:rPr lang="en" sz="1800">
                <a:solidFill>
                  <a:srgbClr val="0000FF"/>
                </a:solidFill>
              </a:rPr>
              <a:t> </a:t>
            </a:r>
            <a:r>
              <a:rPr b="1" lang="en" sz="1800">
                <a:solidFill>
                  <a:srgbClr val="0000FF"/>
                </a:solidFill>
              </a:rPr>
              <a:t>apple </a:t>
            </a:r>
            <a:r>
              <a:rPr lang="en" sz="1800">
                <a:solidFill>
                  <a:srgbClr val="FF0000"/>
                </a:solidFill>
              </a:rPr>
              <a:t>every day</a:t>
            </a:r>
            <a:endParaRPr sz="1800"/>
          </a:p>
        </p:txBody>
      </p:sp>
      <p:sp>
        <p:nvSpPr>
          <p:cNvPr id="449" name="Google Shape;449;p42"/>
          <p:cNvSpPr/>
          <p:nvPr/>
        </p:nvSpPr>
        <p:spPr>
          <a:xfrm>
            <a:off x="3475350" y="2398450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450" name="Google Shape;450;p42"/>
          <p:cNvSpPr/>
          <p:nvPr/>
        </p:nvSpPr>
        <p:spPr>
          <a:xfrm flipH="1">
            <a:off x="4198254" y="2407450"/>
            <a:ext cx="1158418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451" name="Google Shape;451;p42"/>
          <p:cNvSpPr/>
          <p:nvPr/>
        </p:nvSpPr>
        <p:spPr>
          <a:xfrm>
            <a:off x="3753375" y="2561650"/>
            <a:ext cx="444858" cy="198993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452" name="Google Shape;452;p42"/>
          <p:cNvSpPr/>
          <p:nvPr/>
        </p:nvSpPr>
        <p:spPr>
          <a:xfrm flipH="1">
            <a:off x="4198241" y="2561650"/>
            <a:ext cx="593128" cy="198993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idx="4294967295" type="title"/>
          </p:nvPr>
        </p:nvSpPr>
        <p:spPr>
          <a:xfrm>
            <a:off x="3023700" y="2663475"/>
            <a:ext cx="30966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wevi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(CBOW and SG)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decomposed</a:t>
            </a:r>
            <a:endParaRPr/>
          </a:p>
        </p:txBody>
      </p:sp>
      <p:pic>
        <p:nvPicPr>
          <p:cNvPr id="463" name="Google Shape;4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50" y="3522625"/>
            <a:ext cx="2509299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4"/>
          <p:cNvSpPr txBox="1"/>
          <p:nvPr/>
        </p:nvSpPr>
        <p:spPr>
          <a:xfrm>
            <a:off x="2615550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465" name="Google Shape;465;p44"/>
          <p:cNvSpPr txBox="1"/>
          <p:nvPr/>
        </p:nvSpPr>
        <p:spPr>
          <a:xfrm>
            <a:off x="5888875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466" name="Google Shape;466;p44"/>
          <p:cNvSpPr txBox="1"/>
          <p:nvPr/>
        </p:nvSpPr>
        <p:spPr>
          <a:xfrm>
            <a:off x="1524950" y="1254825"/>
            <a:ext cx="85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Corpus</a:t>
            </a:r>
            <a:endParaRPr/>
          </a:p>
        </p:txBody>
      </p:sp>
      <p:sp>
        <p:nvSpPr>
          <p:cNvPr id="467" name="Google Shape;467;p44"/>
          <p:cNvSpPr txBox="1"/>
          <p:nvPr/>
        </p:nvSpPr>
        <p:spPr>
          <a:xfrm>
            <a:off x="4011900" y="1320525"/>
            <a:ext cx="1120200" cy="4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</a:t>
            </a:r>
            <a:endParaRPr/>
          </a:p>
        </p:txBody>
      </p:sp>
      <p:cxnSp>
        <p:nvCxnSpPr>
          <p:cNvPr id="468" name="Google Shape;468;p44"/>
          <p:cNvCxnSpPr>
            <a:stCxn id="466" idx="3"/>
          </p:cNvCxnSpPr>
          <p:nvPr/>
        </p:nvCxnSpPr>
        <p:spPr>
          <a:xfrm>
            <a:off x="2377550" y="1566225"/>
            <a:ext cx="14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4"/>
          <p:cNvSpPr txBox="1"/>
          <p:nvPr/>
        </p:nvSpPr>
        <p:spPr>
          <a:xfrm>
            <a:off x="5087875" y="2219250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Window 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470" name="Google Shape;470;p44"/>
          <p:cNvSpPr txBox="1"/>
          <p:nvPr/>
        </p:nvSpPr>
        <p:spPr>
          <a:xfrm>
            <a:off x="4145700" y="2303325"/>
            <a:ext cx="852600" cy="62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Builder</a:t>
            </a:r>
            <a:endParaRPr/>
          </a:p>
        </p:txBody>
      </p:sp>
      <p:cxnSp>
        <p:nvCxnSpPr>
          <p:cNvPr id="471" name="Google Shape;471;p44"/>
          <p:cNvCxnSpPr>
            <a:stCxn id="467" idx="2"/>
            <a:endCxn id="470" idx="0"/>
          </p:cNvCxnSpPr>
          <p:nvPr/>
        </p:nvCxnSpPr>
        <p:spPr>
          <a:xfrm>
            <a:off x="4572000" y="1811925"/>
            <a:ext cx="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44"/>
          <p:cNvSpPr txBox="1"/>
          <p:nvPr/>
        </p:nvSpPr>
        <p:spPr>
          <a:xfrm>
            <a:off x="4566850" y="1867575"/>
            <a:ext cx="1120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cxnSp>
        <p:nvCxnSpPr>
          <p:cNvPr id="473" name="Google Shape;473;p44"/>
          <p:cNvCxnSpPr>
            <a:stCxn id="466" idx="2"/>
          </p:cNvCxnSpPr>
          <p:nvPr/>
        </p:nvCxnSpPr>
        <p:spPr>
          <a:xfrm>
            <a:off x="1951250" y="1877625"/>
            <a:ext cx="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4"/>
          <p:cNvCxnSpPr>
            <a:endCxn id="470" idx="1"/>
          </p:cNvCxnSpPr>
          <p:nvPr/>
        </p:nvCxnSpPr>
        <p:spPr>
          <a:xfrm>
            <a:off x="1955400" y="2613525"/>
            <a:ext cx="2190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4"/>
          <p:cNvSpPr txBox="1"/>
          <p:nvPr/>
        </p:nvSpPr>
        <p:spPr>
          <a:xfrm>
            <a:off x="5087875" y="1340475"/>
            <a:ext cx="1566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Lossy Counting</a:t>
            </a:r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2029625" y="2303313"/>
            <a:ext cx="1728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Sentence Windows</a:t>
            </a:r>
            <a:endParaRPr/>
          </a:p>
        </p:txBody>
      </p:sp>
      <p:cxnSp>
        <p:nvCxnSpPr>
          <p:cNvPr id="477" name="Google Shape;477;p44"/>
          <p:cNvCxnSpPr>
            <a:stCxn id="470" idx="2"/>
          </p:cNvCxnSpPr>
          <p:nvPr/>
        </p:nvCxnSpPr>
        <p:spPr>
          <a:xfrm>
            <a:off x="4572000" y="2926125"/>
            <a:ext cx="63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44"/>
          <p:cNvCxnSpPr/>
          <p:nvPr/>
        </p:nvCxnSpPr>
        <p:spPr>
          <a:xfrm>
            <a:off x="2915175" y="3178775"/>
            <a:ext cx="3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44"/>
          <p:cNvCxnSpPr/>
          <p:nvPr/>
        </p:nvCxnSpPr>
        <p:spPr>
          <a:xfrm>
            <a:off x="2919300" y="3188050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44"/>
          <p:cNvCxnSpPr/>
          <p:nvPr/>
        </p:nvCxnSpPr>
        <p:spPr>
          <a:xfrm>
            <a:off x="6250450" y="3182875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44"/>
          <p:cNvCxnSpPr/>
          <p:nvPr/>
        </p:nvCxnSpPr>
        <p:spPr>
          <a:xfrm>
            <a:off x="3206575" y="4281625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44"/>
          <p:cNvCxnSpPr/>
          <p:nvPr/>
        </p:nvCxnSpPr>
        <p:spPr>
          <a:xfrm rot="10800000">
            <a:off x="5755175" y="4290875"/>
            <a:ext cx="2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44"/>
          <p:cNvCxnSpPr/>
          <p:nvPr/>
        </p:nvCxnSpPr>
        <p:spPr>
          <a:xfrm>
            <a:off x="5328850" y="4722375"/>
            <a:ext cx="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4"/>
          <p:cNvCxnSpPr/>
          <p:nvPr/>
        </p:nvCxnSpPr>
        <p:spPr>
          <a:xfrm rot="10800000">
            <a:off x="3901700" y="5139375"/>
            <a:ext cx="143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4"/>
          <p:cNvCxnSpPr/>
          <p:nvPr/>
        </p:nvCxnSpPr>
        <p:spPr>
          <a:xfrm rot="10800000">
            <a:off x="3901700" y="4703775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44"/>
          <p:cNvSpPr txBox="1"/>
          <p:nvPr/>
        </p:nvSpPr>
        <p:spPr>
          <a:xfrm>
            <a:off x="4088175" y="5000675"/>
            <a:ext cx="1120200" cy="569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Learner</a:t>
            </a:r>
            <a:endParaRPr/>
          </a:p>
        </p:txBody>
      </p:sp>
      <p:sp>
        <p:nvSpPr>
          <p:cNvPr id="487" name="Google Shape;487;p44"/>
          <p:cNvSpPr txBox="1"/>
          <p:nvPr/>
        </p:nvSpPr>
        <p:spPr>
          <a:xfrm>
            <a:off x="3973150" y="5525875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  <p:sp>
        <p:nvSpPr>
          <p:cNvPr id="488" name="Google Shape;488;p44"/>
          <p:cNvSpPr txBox="1"/>
          <p:nvPr/>
        </p:nvSpPr>
        <p:spPr>
          <a:xfrm>
            <a:off x="3106200" y="3080575"/>
            <a:ext cx="852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</a:t>
            </a:r>
            <a:endParaRPr/>
          </a:p>
        </p:txBody>
      </p:sp>
      <p:sp>
        <p:nvSpPr>
          <p:cNvPr id="489" name="Google Shape;489;p44"/>
          <p:cNvSpPr txBox="1"/>
          <p:nvPr/>
        </p:nvSpPr>
        <p:spPr>
          <a:xfrm>
            <a:off x="5228575" y="3075313"/>
            <a:ext cx="1002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>
            <a:off x="3758525" y="3734825"/>
            <a:ext cx="634200" cy="987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44"/>
          <p:cNvCxnSpPr>
            <a:endCxn id="492" idx="1"/>
          </p:cNvCxnSpPr>
          <p:nvPr/>
        </p:nvCxnSpPr>
        <p:spPr>
          <a:xfrm>
            <a:off x="4392725" y="4621925"/>
            <a:ext cx="296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44"/>
          <p:cNvSpPr txBox="1"/>
          <p:nvPr/>
        </p:nvSpPr>
        <p:spPr>
          <a:xfrm>
            <a:off x="7358525" y="4404125"/>
            <a:ext cx="1465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(Final Product)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3" name="Google Shape;493;p44"/>
          <p:cNvSpPr/>
          <p:nvPr/>
        </p:nvSpPr>
        <p:spPr>
          <a:xfrm>
            <a:off x="2377550" y="2219250"/>
            <a:ext cx="4610400" cy="342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3317350" y="4960075"/>
            <a:ext cx="2799300" cy="1406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Generic Softmax is Intractable</a:t>
            </a:r>
            <a:endParaRPr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25" y="2155238"/>
            <a:ext cx="4079525" cy="25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254" y="2155250"/>
            <a:ext cx="3228184" cy="24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824" y="2672218"/>
            <a:ext cx="521435" cy="2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2442" y="3479573"/>
            <a:ext cx="538532" cy="2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5"/>
          <p:cNvSpPr/>
          <p:nvPr/>
        </p:nvSpPr>
        <p:spPr>
          <a:xfrm>
            <a:off x="2706125" y="1946250"/>
            <a:ext cx="1297500" cy="2965500"/>
          </a:xfrm>
          <a:prstGeom prst="ellipse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7108225" y="1877000"/>
            <a:ext cx="1414200" cy="2965500"/>
          </a:xfrm>
          <a:prstGeom prst="ellipse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 txBox="1"/>
          <p:nvPr/>
        </p:nvSpPr>
        <p:spPr>
          <a:xfrm>
            <a:off x="3373400" y="5152775"/>
            <a:ext cx="5254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need to update every single output vector!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</p:txBody>
      </p:sp>
      <p:pic>
        <p:nvPicPr>
          <p:cNvPr id="512" name="Google Shape;5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300" y="1907575"/>
            <a:ext cx="6555401" cy="37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6"/>
          <p:cNvSpPr/>
          <p:nvPr/>
        </p:nvSpPr>
        <p:spPr>
          <a:xfrm rot="-2738929">
            <a:off x="5174286" y="3351899"/>
            <a:ext cx="430868" cy="368710"/>
          </a:xfrm>
          <a:prstGeom prst="rightArrow">
            <a:avLst>
              <a:gd fmla="val 50000" name="adj1"/>
              <a:gd fmla="val 93751" name="adj2"/>
            </a:avLst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6"/>
          <p:cNvSpPr/>
          <p:nvPr/>
        </p:nvSpPr>
        <p:spPr>
          <a:xfrm rot="1808186">
            <a:off x="5895014" y="3270261"/>
            <a:ext cx="484603" cy="317484"/>
          </a:xfrm>
          <a:prstGeom prst="rightArrow">
            <a:avLst>
              <a:gd fmla="val 50000" name="adj1"/>
              <a:gd fmla="val 102198" name="adj2"/>
            </a:avLst>
          </a:prstGeom>
          <a:solidFill>
            <a:srgbClr val="3D85C6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/>
          <p:nvPr/>
        </p:nvSpPr>
        <p:spPr>
          <a:xfrm rot="1268234">
            <a:off x="6643735" y="3507969"/>
            <a:ext cx="495004" cy="323534"/>
          </a:xfrm>
          <a:prstGeom prst="rightArrow">
            <a:avLst>
              <a:gd fmla="val 50000" name="adj1"/>
              <a:gd fmla="val 113512" name="adj2"/>
            </a:avLst>
          </a:prstGeom>
          <a:solidFill>
            <a:srgbClr val="3D85C6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74" y="4402893"/>
            <a:ext cx="521435" cy="2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367" y="3554798"/>
            <a:ext cx="538532" cy="22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50" y="1682600"/>
            <a:ext cx="6640425" cy="4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74" y="4402893"/>
            <a:ext cx="521435" cy="27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867" y="3415798"/>
            <a:ext cx="538532" cy="22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decomposed</a:t>
            </a:r>
            <a:endParaRPr/>
          </a:p>
        </p:txBody>
      </p:sp>
      <p:pic>
        <p:nvPicPr>
          <p:cNvPr id="531" name="Google Shape;5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50" y="3522625"/>
            <a:ext cx="2509299" cy="14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8"/>
          <p:cNvSpPr txBox="1"/>
          <p:nvPr/>
        </p:nvSpPr>
        <p:spPr>
          <a:xfrm>
            <a:off x="2615550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533" name="Google Shape;533;p48"/>
          <p:cNvSpPr txBox="1"/>
          <p:nvPr/>
        </p:nvSpPr>
        <p:spPr>
          <a:xfrm>
            <a:off x="5888875" y="3970200"/>
            <a:ext cx="8898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</p:txBody>
      </p:sp>
      <p:sp>
        <p:nvSpPr>
          <p:cNvPr id="534" name="Google Shape;534;p48"/>
          <p:cNvSpPr txBox="1"/>
          <p:nvPr/>
        </p:nvSpPr>
        <p:spPr>
          <a:xfrm>
            <a:off x="1524950" y="1254825"/>
            <a:ext cx="852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Corpus</a:t>
            </a:r>
            <a:endParaRPr/>
          </a:p>
        </p:txBody>
      </p:sp>
      <p:sp>
        <p:nvSpPr>
          <p:cNvPr id="535" name="Google Shape;535;p48"/>
          <p:cNvSpPr txBox="1"/>
          <p:nvPr/>
        </p:nvSpPr>
        <p:spPr>
          <a:xfrm>
            <a:off x="4011900" y="1320525"/>
            <a:ext cx="1120200" cy="49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Builder</a:t>
            </a:r>
            <a:endParaRPr/>
          </a:p>
        </p:txBody>
      </p:sp>
      <p:cxnSp>
        <p:nvCxnSpPr>
          <p:cNvPr id="536" name="Google Shape;536;p48"/>
          <p:cNvCxnSpPr>
            <a:stCxn id="534" idx="3"/>
          </p:cNvCxnSpPr>
          <p:nvPr/>
        </p:nvCxnSpPr>
        <p:spPr>
          <a:xfrm>
            <a:off x="2377550" y="1566225"/>
            <a:ext cx="146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48"/>
          <p:cNvSpPr txBox="1"/>
          <p:nvPr/>
        </p:nvSpPr>
        <p:spPr>
          <a:xfrm>
            <a:off x="5087875" y="2219250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Window 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Subsampling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538" name="Google Shape;538;p48"/>
          <p:cNvSpPr txBox="1"/>
          <p:nvPr/>
        </p:nvSpPr>
        <p:spPr>
          <a:xfrm>
            <a:off x="4145700" y="2303325"/>
            <a:ext cx="852600" cy="622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Builder</a:t>
            </a:r>
            <a:endParaRPr/>
          </a:p>
        </p:txBody>
      </p:sp>
      <p:cxnSp>
        <p:nvCxnSpPr>
          <p:cNvPr id="539" name="Google Shape;539;p48"/>
          <p:cNvCxnSpPr>
            <a:stCxn id="535" idx="2"/>
            <a:endCxn id="538" idx="0"/>
          </p:cNvCxnSpPr>
          <p:nvPr/>
        </p:nvCxnSpPr>
        <p:spPr>
          <a:xfrm>
            <a:off x="4572000" y="1811925"/>
            <a:ext cx="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48"/>
          <p:cNvSpPr txBox="1"/>
          <p:nvPr/>
        </p:nvSpPr>
        <p:spPr>
          <a:xfrm>
            <a:off x="4566850" y="1867575"/>
            <a:ext cx="11202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Vocabulary</a:t>
            </a:r>
            <a:endParaRPr/>
          </a:p>
        </p:txBody>
      </p:sp>
      <p:cxnSp>
        <p:nvCxnSpPr>
          <p:cNvPr id="541" name="Google Shape;541;p48"/>
          <p:cNvCxnSpPr>
            <a:stCxn id="534" idx="2"/>
          </p:cNvCxnSpPr>
          <p:nvPr/>
        </p:nvCxnSpPr>
        <p:spPr>
          <a:xfrm>
            <a:off x="1951250" y="1877625"/>
            <a:ext cx="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8"/>
          <p:cNvCxnSpPr>
            <a:endCxn id="538" idx="1"/>
          </p:cNvCxnSpPr>
          <p:nvPr/>
        </p:nvCxnSpPr>
        <p:spPr>
          <a:xfrm>
            <a:off x="1955400" y="2613525"/>
            <a:ext cx="21903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5087875" y="1340475"/>
            <a:ext cx="1566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Lossy Counting</a:t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2029625" y="2303313"/>
            <a:ext cx="17289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Sentence Windows</a:t>
            </a:r>
            <a:endParaRPr/>
          </a:p>
        </p:txBody>
      </p:sp>
      <p:cxnSp>
        <p:nvCxnSpPr>
          <p:cNvPr id="545" name="Google Shape;545;p48"/>
          <p:cNvCxnSpPr>
            <a:stCxn id="538" idx="2"/>
          </p:cNvCxnSpPr>
          <p:nvPr/>
        </p:nvCxnSpPr>
        <p:spPr>
          <a:xfrm>
            <a:off x="4572000" y="2926125"/>
            <a:ext cx="6300" cy="2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48"/>
          <p:cNvCxnSpPr/>
          <p:nvPr/>
        </p:nvCxnSpPr>
        <p:spPr>
          <a:xfrm>
            <a:off x="2915175" y="3178775"/>
            <a:ext cx="3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48"/>
          <p:cNvCxnSpPr/>
          <p:nvPr/>
        </p:nvCxnSpPr>
        <p:spPr>
          <a:xfrm>
            <a:off x="2919300" y="3188050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48"/>
          <p:cNvCxnSpPr/>
          <p:nvPr/>
        </p:nvCxnSpPr>
        <p:spPr>
          <a:xfrm>
            <a:off x="6250450" y="3182875"/>
            <a:ext cx="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48"/>
          <p:cNvCxnSpPr/>
          <p:nvPr/>
        </p:nvCxnSpPr>
        <p:spPr>
          <a:xfrm>
            <a:off x="3206575" y="4281625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8"/>
          <p:cNvCxnSpPr/>
          <p:nvPr/>
        </p:nvCxnSpPr>
        <p:spPr>
          <a:xfrm rot="10800000">
            <a:off x="5755175" y="4290875"/>
            <a:ext cx="2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8"/>
          <p:cNvCxnSpPr/>
          <p:nvPr/>
        </p:nvCxnSpPr>
        <p:spPr>
          <a:xfrm>
            <a:off x="5328850" y="4722375"/>
            <a:ext cx="0" cy="3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48"/>
          <p:cNvCxnSpPr/>
          <p:nvPr/>
        </p:nvCxnSpPr>
        <p:spPr>
          <a:xfrm rot="10800000">
            <a:off x="3901700" y="5139375"/>
            <a:ext cx="143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48"/>
          <p:cNvCxnSpPr/>
          <p:nvPr/>
        </p:nvCxnSpPr>
        <p:spPr>
          <a:xfrm rot="10800000">
            <a:off x="3901700" y="4703775"/>
            <a:ext cx="0" cy="43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48"/>
          <p:cNvSpPr txBox="1"/>
          <p:nvPr/>
        </p:nvSpPr>
        <p:spPr>
          <a:xfrm>
            <a:off x="4088175" y="5000675"/>
            <a:ext cx="1120200" cy="569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Learner</a:t>
            </a:r>
            <a:endParaRPr/>
          </a:p>
        </p:txBody>
      </p:sp>
      <p:sp>
        <p:nvSpPr>
          <p:cNvPr id="555" name="Google Shape;555;p48"/>
          <p:cNvSpPr txBox="1"/>
          <p:nvPr/>
        </p:nvSpPr>
        <p:spPr>
          <a:xfrm>
            <a:off x="3973150" y="5525875"/>
            <a:ext cx="2307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  <p:sp>
        <p:nvSpPr>
          <p:cNvPr id="556" name="Google Shape;556;p48"/>
          <p:cNvSpPr txBox="1"/>
          <p:nvPr/>
        </p:nvSpPr>
        <p:spPr>
          <a:xfrm>
            <a:off x="3106200" y="3080575"/>
            <a:ext cx="852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</a:t>
            </a:r>
            <a:endParaRPr/>
          </a:p>
        </p:txBody>
      </p:sp>
      <p:sp>
        <p:nvSpPr>
          <p:cNvPr id="557" name="Google Shape;557;p48"/>
          <p:cNvSpPr txBox="1"/>
          <p:nvPr/>
        </p:nvSpPr>
        <p:spPr>
          <a:xfrm>
            <a:off x="5228575" y="3075313"/>
            <a:ext cx="1002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558" name="Google Shape;558;p48"/>
          <p:cNvSpPr/>
          <p:nvPr/>
        </p:nvSpPr>
        <p:spPr>
          <a:xfrm>
            <a:off x="3758525" y="3734825"/>
            <a:ext cx="634200" cy="987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48"/>
          <p:cNvCxnSpPr>
            <a:endCxn id="560" idx="1"/>
          </p:cNvCxnSpPr>
          <p:nvPr/>
        </p:nvCxnSpPr>
        <p:spPr>
          <a:xfrm>
            <a:off x="4392725" y="4621925"/>
            <a:ext cx="296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8"/>
          <p:cNvSpPr txBox="1"/>
          <p:nvPr/>
        </p:nvSpPr>
        <p:spPr>
          <a:xfrm>
            <a:off x="7358525" y="4404125"/>
            <a:ext cx="1465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Vectors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(Final Product)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p48"/>
          <p:cNvSpPr/>
          <p:nvPr/>
        </p:nvSpPr>
        <p:spPr>
          <a:xfrm>
            <a:off x="2377550" y="2219250"/>
            <a:ext cx="4610400" cy="4101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word embedding model</a:t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425" y="2454523"/>
            <a:ext cx="1716825" cy="2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700" y="2454525"/>
            <a:ext cx="1390722" cy="2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900" y="2770900"/>
            <a:ext cx="2539600" cy="155704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/>
          <p:nvPr/>
        </p:nvSpPr>
        <p:spPr>
          <a:xfrm>
            <a:off x="5552288" y="3266813"/>
            <a:ext cx="435600" cy="435600"/>
          </a:xfrm>
          <a:prstGeom prst="mathMultiply">
            <a:avLst>
              <a:gd fmla="val 23520" name="adj1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"/>
          <p:cNvSpPr/>
          <p:nvPr/>
        </p:nvSpPr>
        <p:spPr>
          <a:xfrm>
            <a:off x="3391625" y="3301613"/>
            <a:ext cx="370800" cy="3660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49"/>
          <p:cNvGrpSpPr/>
          <p:nvPr/>
        </p:nvGrpSpPr>
        <p:grpSpPr>
          <a:xfrm>
            <a:off x="788140" y="2350463"/>
            <a:ext cx="2415309" cy="2718887"/>
            <a:chOff x="793490" y="2350463"/>
            <a:chExt cx="2415309" cy="2718887"/>
          </a:xfrm>
        </p:grpSpPr>
        <p:pic>
          <p:nvPicPr>
            <p:cNvPr id="573" name="Google Shape;57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64300" y="2659775"/>
              <a:ext cx="2044500" cy="202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49"/>
            <p:cNvPicPr preferRelativeResize="0"/>
            <p:nvPr/>
          </p:nvPicPr>
          <p:blipFill rotWithShape="1">
            <a:blip r:embed="rId3">
              <a:alphaModFix/>
            </a:blip>
            <a:srcRect b="0" l="0" r="78402" t="0"/>
            <a:stretch/>
          </p:blipFill>
          <p:spPr>
            <a:xfrm>
              <a:off x="793490" y="2350463"/>
              <a:ext cx="370800" cy="226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2725" y="4685775"/>
              <a:ext cx="2326075" cy="383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6" name="Google Shape;57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9438" y="4235200"/>
            <a:ext cx="2326075" cy="3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9"/>
          <p:cNvSpPr txBox="1"/>
          <p:nvPr/>
        </p:nvSpPr>
        <p:spPr>
          <a:xfrm>
            <a:off x="1312175" y="2350475"/>
            <a:ext cx="1770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Coocurrence Matrix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25" y="194600"/>
            <a:ext cx="5815499" cy="557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/>
          <p:nvPr/>
        </p:nvSpPr>
        <p:spPr>
          <a:xfrm>
            <a:off x="324350" y="6100125"/>
            <a:ext cx="6070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Levy &amp; Goldberg. "Neural word embedding as implicit matrix factorization." </a:t>
            </a:r>
            <a:r>
              <a:rPr i="1" lang="en" sz="1200">
                <a:solidFill>
                  <a:schemeClr val="dk1"/>
                </a:solidFill>
              </a:rPr>
              <a:t>NIPS</a:t>
            </a:r>
            <a:r>
              <a:rPr lang="en" sz="1200">
                <a:solidFill>
                  <a:schemeClr val="dk1"/>
                </a:solidFill>
              </a:rPr>
              <a:t> 2014.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838" y="316675"/>
            <a:ext cx="6176324" cy="5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1"/>
          <p:cNvSpPr txBox="1"/>
          <p:nvPr/>
        </p:nvSpPr>
        <p:spPr>
          <a:xfrm>
            <a:off x="304275" y="6033175"/>
            <a:ext cx="63483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Levy, Goldberg, and Dagan. </a:t>
            </a:r>
            <a:r>
              <a:rPr i="1" lang="en" sz="1200">
                <a:solidFill>
                  <a:schemeClr val="dk1"/>
                </a:solidFill>
              </a:rPr>
              <a:t>ACL </a:t>
            </a:r>
            <a:r>
              <a:rPr lang="en" sz="1200">
                <a:solidFill>
                  <a:schemeClr val="dk1"/>
                </a:solidFill>
              </a:rPr>
              <a:t> (2015)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00" y="928875"/>
            <a:ext cx="4335600" cy="5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00" y="799895"/>
            <a:ext cx="4522700" cy="525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neural embedding models</a:t>
            </a:r>
            <a:endParaRPr/>
          </a:p>
        </p:txBody>
      </p:sp>
      <p:sp>
        <p:nvSpPr>
          <p:cNvPr id="595" name="Google Shape;595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Bengio (2003)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Mnih &amp; Hinton (2008)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Collobert &amp; Weston (2008)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Minh et a. (2013)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GloVe by Pennington et al. (2014)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DeepWalk by Perozzi (2014)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 by Tang et al. (2015)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Word Analogy</a:t>
            </a:r>
            <a:endParaRPr/>
          </a:p>
        </p:txBody>
      </p:sp>
      <p:sp>
        <p:nvSpPr>
          <p:cNvPr id="601" name="Google Shape;601;p53"/>
          <p:cNvSpPr txBox="1"/>
          <p:nvPr>
            <p:ph idx="1" type="body"/>
          </p:nvPr>
        </p:nvSpPr>
        <p:spPr>
          <a:xfrm>
            <a:off x="311700" y="1143725"/>
            <a:ext cx="83349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Rohde, Gonnerman &amp; Plaut (2005)</a:t>
            </a:r>
            <a:br>
              <a:rPr lang="en"/>
            </a:br>
            <a:r>
              <a:rPr lang="en" sz="1200"/>
              <a:t>"</a:t>
            </a:r>
            <a:r>
              <a:rPr lang="en" sz="1200">
                <a:solidFill>
                  <a:schemeClr val="dk1"/>
                </a:solidFill>
              </a:rPr>
              <a:t>An Improved Model of Semantic Similarity Based on Lexical Co-Occurrence</a:t>
            </a:r>
            <a:r>
              <a:rPr lang="en" sz="1200"/>
              <a:t>"</a:t>
            </a:r>
            <a:endParaRPr sz="1200"/>
          </a:p>
        </p:txBody>
      </p:sp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50" y="2318450"/>
            <a:ext cx="3862376" cy="35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550" y="2318438"/>
            <a:ext cx="3759849" cy="3459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53"/>
          <p:cNvCxnSpPr/>
          <p:nvPr/>
        </p:nvCxnSpPr>
        <p:spPr>
          <a:xfrm flipH="1" rot="10800000">
            <a:off x="1603300" y="3317650"/>
            <a:ext cx="5190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53"/>
          <p:cNvCxnSpPr/>
          <p:nvPr/>
        </p:nvCxnSpPr>
        <p:spPr>
          <a:xfrm flipH="1" rot="10800000">
            <a:off x="2465175" y="4031375"/>
            <a:ext cx="435600" cy="8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53"/>
          <p:cNvCxnSpPr/>
          <p:nvPr/>
        </p:nvCxnSpPr>
        <p:spPr>
          <a:xfrm flipH="1" rot="10800000">
            <a:off x="1866900" y="3373475"/>
            <a:ext cx="1024500" cy="15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53"/>
          <p:cNvCxnSpPr/>
          <p:nvPr/>
        </p:nvCxnSpPr>
        <p:spPr>
          <a:xfrm flipH="1" rot="10800000">
            <a:off x="5481250" y="3614350"/>
            <a:ext cx="98760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53"/>
          <p:cNvCxnSpPr/>
          <p:nvPr/>
        </p:nvCxnSpPr>
        <p:spPr>
          <a:xfrm flipH="1" rot="10800000">
            <a:off x="5931250" y="3706900"/>
            <a:ext cx="9915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/>
          <p:nvPr>
            <p:ph idx="4294967295" type="title"/>
          </p:nvPr>
        </p:nvSpPr>
        <p:spPr>
          <a:xfrm>
            <a:off x="3023700" y="2663475"/>
            <a:ext cx="3096600" cy="13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wevi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(word analogy)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"Miscellaneous" Embedding</a:t>
            </a:r>
            <a:endParaRPr/>
          </a:p>
        </p:txBody>
      </p:sp>
      <p:sp>
        <p:nvSpPr>
          <p:cNvPr id="619" name="Google Shape;619;p55"/>
          <p:cNvSpPr txBox="1"/>
          <p:nvPr>
            <p:ph idx="1" type="body"/>
          </p:nvPr>
        </p:nvSpPr>
        <p:spPr>
          <a:xfrm>
            <a:off x="5477125" y="1997675"/>
            <a:ext cx="3438300" cy="30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input/output setting: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-&gt; Tweet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-&gt;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-&gt; Parse-tree Neighbors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Entity -&gt; Neighbor in a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-&gt; Random walk path in a graph</a:t>
            </a:r>
            <a:endParaRPr/>
          </a:p>
        </p:txBody>
      </p:sp>
      <p:grpSp>
        <p:nvGrpSpPr>
          <p:cNvPr id="620" name="Google Shape;620;p55"/>
          <p:cNvGrpSpPr/>
          <p:nvPr/>
        </p:nvGrpSpPr>
        <p:grpSpPr>
          <a:xfrm>
            <a:off x="311700" y="2090350"/>
            <a:ext cx="4843400" cy="2765825"/>
            <a:chOff x="392200" y="2192300"/>
            <a:chExt cx="4843400" cy="2765825"/>
          </a:xfrm>
        </p:grpSpPr>
        <p:pic>
          <p:nvPicPr>
            <p:cNvPr id="621" name="Google Shape;621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5904" y="2192300"/>
              <a:ext cx="4429129" cy="27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2200" y="4006720"/>
              <a:ext cx="347795" cy="182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76402" y="3348334"/>
              <a:ext cx="359198" cy="153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4" name="Google Shape;624;p55"/>
          <p:cNvSpPr txBox="1"/>
          <p:nvPr/>
        </p:nvSpPr>
        <p:spPr>
          <a:xfrm>
            <a:off x="1433400" y="1643950"/>
            <a:ext cx="276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Word          -&gt;          Word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Word ambiguity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Debuggability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Sequence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Take-aways</a:t>
            </a:r>
            <a:endParaRPr/>
          </a:p>
        </p:txBody>
      </p:sp>
      <p:sp>
        <p:nvSpPr>
          <p:cNvPr id="636" name="Google Shape;636;p5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embedding techniques perform either explicit or implicit matrix factorization to word co-occurrence matrix.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neural network structure of word2vec is a feedforward network with one hidden layer with a linear activation function.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training method of word2vec is backpropagation with stochastic gradient descent.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loss function is cross entropy.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can be made feasible by using either hierarchical softmax or negative sampling.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embeddings of equal quality as word2vec can be obtained via count-based methods with carefully tuned co-occurrence metrics.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8"/>
          <p:cNvSpPr txBox="1"/>
          <p:nvPr>
            <p:ph idx="1" type="body"/>
          </p:nvPr>
        </p:nvSpPr>
        <p:spPr>
          <a:xfrm>
            <a:off x="1511700" y="4318850"/>
            <a:ext cx="71874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Source code: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github.com/ronxin/wevi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Online demo: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ronxin.github.io/wevi</a:t>
            </a:r>
            <a:endParaRPr sz="2400"/>
          </a:p>
        </p:txBody>
      </p:sp>
      <p:sp>
        <p:nvSpPr>
          <p:cNvPr id="642" name="Google Shape;642;p58"/>
          <p:cNvSpPr txBox="1"/>
          <p:nvPr/>
        </p:nvSpPr>
        <p:spPr>
          <a:xfrm>
            <a:off x="3010800" y="2960700"/>
            <a:ext cx="3122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25" y="2102776"/>
            <a:ext cx="3640051" cy="204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201" y="184850"/>
            <a:ext cx="2179725" cy="27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25" y="2966900"/>
            <a:ext cx="2621625" cy="29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7431050" y="1265375"/>
            <a:ext cx="748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CBOW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7384825" y="4143425"/>
            <a:ext cx="1081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Skip-gram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053650" y="4143425"/>
            <a:ext cx="2476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 model 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650" y="924950"/>
            <a:ext cx="5828700" cy="43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63200" y="5568275"/>
            <a:ext cx="33642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Christopher Manning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Deep Learning Summer School (2015)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 Word Representation</a:t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2831425" y="1873000"/>
            <a:ext cx="5110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 0 0 0 0 </a:t>
            </a:r>
            <a:r>
              <a:rPr b="1" lang="en" sz="1800">
                <a:solidFill>
                  <a:srgbClr val="FF0000"/>
                </a:solidFill>
              </a:rPr>
              <a:t>1</a:t>
            </a:r>
            <a:r>
              <a:rPr lang="en" sz="1800"/>
              <a:t> 0 0 0 0</a:t>
            </a:r>
            <a:r>
              <a:rPr lang="en" sz="1800">
                <a:solidFill>
                  <a:schemeClr val="dk1"/>
                </a:solidFill>
              </a:rPr>
              <a:t> 0 0 0 0 0 0 0 0 ... 0 0 0 0 0 0]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269975" y="2672075"/>
            <a:ext cx="8988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orange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1353075" y="1888175"/>
            <a:ext cx="815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apple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448175" y="3413888"/>
            <a:ext cx="6255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car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2831425" y="2672075"/>
            <a:ext cx="5110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 0 0 0 0 0 0 0 0</a:t>
            </a:r>
            <a:r>
              <a:rPr lang="en" sz="1800">
                <a:solidFill>
                  <a:schemeClr val="dk1"/>
                </a:solidFill>
              </a:rPr>
              <a:t> 0 0 0 0 </a:t>
            </a:r>
            <a:r>
              <a:rPr b="1" lang="en" sz="1800">
                <a:solidFill>
                  <a:srgbClr val="FF0000"/>
                </a:solidFill>
              </a:rPr>
              <a:t>1 </a:t>
            </a:r>
            <a:r>
              <a:rPr lang="en" sz="1800">
                <a:solidFill>
                  <a:schemeClr val="dk1"/>
                </a:solidFill>
              </a:rPr>
              <a:t>0 0 0 0 ... 0 0 0 0 0 0]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831425" y="3380850"/>
            <a:ext cx="5110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[0 0 0 0 0 0 0 </a:t>
            </a:r>
            <a:r>
              <a:rPr b="1" lang="en" sz="1800">
                <a:solidFill>
                  <a:srgbClr val="FF0000"/>
                </a:solidFill>
              </a:rPr>
              <a:t>1</a:t>
            </a:r>
            <a:r>
              <a:rPr lang="en" sz="1800"/>
              <a:t> 0</a:t>
            </a:r>
            <a:r>
              <a:rPr lang="en" sz="1800">
                <a:solidFill>
                  <a:schemeClr val="dk1"/>
                </a:solidFill>
              </a:rPr>
              <a:t> 0 0 0 0 0 0 0 0 0 ... 0 0 0 0 0 0]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05" name="Google Shape;105;p19"/>
          <p:cNvGrpSpPr/>
          <p:nvPr/>
        </p:nvGrpSpPr>
        <p:grpSpPr>
          <a:xfrm>
            <a:off x="1751575" y="4736300"/>
            <a:ext cx="5569900" cy="585600"/>
            <a:chOff x="1751575" y="4736300"/>
            <a:chExt cx="5569900" cy="585600"/>
          </a:xfrm>
        </p:grpSpPr>
        <p:sp>
          <p:nvSpPr>
            <p:cNvPr id="106" name="Google Shape;106;p19"/>
            <p:cNvSpPr txBox="1"/>
            <p:nvPr/>
          </p:nvSpPr>
          <p:spPr>
            <a:xfrm>
              <a:off x="1751575" y="4787225"/>
              <a:ext cx="1306800" cy="514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apple juice</a:t>
              </a:r>
              <a:endParaRPr sz="1800"/>
            </a:p>
          </p:txBody>
        </p:sp>
        <p:cxnSp>
          <p:nvCxnSpPr>
            <p:cNvPr id="107" name="Google Shape;107;p19"/>
            <p:cNvCxnSpPr/>
            <p:nvPr/>
          </p:nvCxnSpPr>
          <p:spPr>
            <a:xfrm>
              <a:off x="3391800" y="5044450"/>
              <a:ext cx="1436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8" name="Google Shape;108;p19"/>
            <p:cNvSpPr txBox="1"/>
            <p:nvPr/>
          </p:nvSpPr>
          <p:spPr>
            <a:xfrm>
              <a:off x="5161925" y="4787200"/>
              <a:ext cx="1482600" cy="5145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/>
                <a:t>_____</a:t>
              </a:r>
              <a:r>
                <a:rPr lang="en" sz="1800"/>
                <a:t>  juice </a:t>
              </a:r>
              <a:endParaRPr sz="1800"/>
            </a:p>
          </p:txBody>
        </p:sp>
        <p:sp>
          <p:nvSpPr>
            <p:cNvPr id="109" name="Google Shape;109;p19"/>
            <p:cNvSpPr txBox="1"/>
            <p:nvPr/>
          </p:nvSpPr>
          <p:spPr>
            <a:xfrm>
              <a:off x="6774275" y="4736300"/>
              <a:ext cx="547200" cy="5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</a:rPr>
                <a:t>?</a:t>
              </a:r>
              <a:endParaRPr b="1" sz="2400"/>
            </a:p>
          </p:txBody>
        </p:sp>
      </p:grp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48775" y="1141733"/>
            <a:ext cx="85206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 is represented by identity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Representation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80683"/>
            <a:ext cx="85206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 is represented as continuous level of activations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1885475" y="2217350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apple          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798850" y="3170275"/>
            <a:ext cx="936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orange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9" name="Google Shape;119;p20"/>
          <p:cNvSpPr/>
          <p:nvPr/>
        </p:nvSpPr>
        <p:spPr>
          <a:xfrm>
            <a:off x="3494375" y="2305400"/>
            <a:ext cx="409500" cy="4095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367250" y="2305400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5240125" y="2305400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113000" y="2305400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6985875" y="2305400"/>
            <a:ext cx="409500" cy="409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3494375" y="3258325"/>
            <a:ext cx="409500" cy="4095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4367250" y="3258325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240125" y="3258325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6113000" y="3258325"/>
            <a:ext cx="409500" cy="4095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6985875" y="3258325"/>
            <a:ext cx="409500" cy="4095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956796" y="4123200"/>
            <a:ext cx="620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car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" name="Google Shape;130;p20"/>
          <p:cNvSpPr/>
          <p:nvPr/>
        </p:nvSpPr>
        <p:spPr>
          <a:xfrm>
            <a:off x="3494363" y="4211250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367238" y="4211250"/>
            <a:ext cx="409500" cy="4095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5240113" y="4211250"/>
            <a:ext cx="409500" cy="4095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112988" y="4211250"/>
            <a:ext cx="409500" cy="4095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6985863" y="4211250"/>
            <a:ext cx="409500" cy="409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575" y="5298050"/>
            <a:ext cx="3178840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798850" y="5298050"/>
            <a:ext cx="13191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</a:rPr>
              <a:t>inhibited</a:t>
            </a:r>
            <a:endParaRPr b="1" sz="1800">
              <a:solidFill>
                <a:srgbClr val="0B5394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6113001" y="5298050"/>
            <a:ext cx="11028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excited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 Representation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98338" y="1221532"/>
            <a:ext cx="8520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Word is represented by context in use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3033625" y="2326175"/>
            <a:ext cx="3169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</a:t>
            </a:r>
            <a:r>
              <a:rPr lang="en" sz="1800">
                <a:solidFill>
                  <a:srgbClr val="0000FF"/>
                </a:solidFill>
              </a:rPr>
              <a:t>eat </a:t>
            </a:r>
            <a:r>
              <a:rPr lang="en" sz="1800"/>
              <a:t>an </a:t>
            </a:r>
            <a:r>
              <a:rPr b="1" lang="en" sz="1800">
                <a:solidFill>
                  <a:srgbClr val="FF0000"/>
                </a:solidFill>
              </a:rPr>
              <a:t>apple </a:t>
            </a:r>
            <a:r>
              <a:rPr lang="en" sz="1800"/>
              <a:t>every day.</a:t>
            </a:r>
            <a:endParaRPr sz="1800"/>
          </a:p>
        </p:txBody>
      </p:sp>
      <p:sp>
        <p:nvSpPr>
          <p:cNvPr id="145" name="Google Shape;145;p21"/>
          <p:cNvSpPr txBox="1"/>
          <p:nvPr/>
        </p:nvSpPr>
        <p:spPr>
          <a:xfrm>
            <a:off x="2987250" y="3210700"/>
            <a:ext cx="3169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</a:t>
            </a:r>
            <a:r>
              <a:rPr lang="en" sz="1800">
                <a:solidFill>
                  <a:srgbClr val="0000FF"/>
                </a:solidFill>
              </a:rPr>
              <a:t>eat </a:t>
            </a:r>
            <a:r>
              <a:rPr lang="en" sz="1800"/>
              <a:t>an </a:t>
            </a:r>
            <a:r>
              <a:rPr b="1" lang="en" sz="1800">
                <a:solidFill>
                  <a:srgbClr val="FF0000"/>
                </a:solidFill>
              </a:rPr>
              <a:t>orange </a:t>
            </a:r>
            <a:r>
              <a:rPr lang="en" sz="1800"/>
              <a:t>every day.</a:t>
            </a:r>
            <a:endParaRPr sz="1800"/>
          </a:p>
        </p:txBody>
      </p:sp>
      <p:sp>
        <p:nvSpPr>
          <p:cNvPr id="146" name="Google Shape;146;p21"/>
          <p:cNvSpPr txBox="1"/>
          <p:nvPr/>
        </p:nvSpPr>
        <p:spPr>
          <a:xfrm>
            <a:off x="2987250" y="4169400"/>
            <a:ext cx="3169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like </a:t>
            </a:r>
            <a:r>
              <a:rPr lang="en" sz="1800">
                <a:solidFill>
                  <a:srgbClr val="0000FF"/>
                </a:solidFill>
              </a:rPr>
              <a:t>driving </a:t>
            </a:r>
            <a:r>
              <a:rPr lang="en" sz="1800"/>
              <a:t>my </a:t>
            </a:r>
            <a:r>
              <a:rPr b="1" lang="en" sz="1800">
                <a:solidFill>
                  <a:srgbClr val="FF0000"/>
                </a:solidFill>
              </a:rPr>
              <a:t>car </a:t>
            </a:r>
            <a:r>
              <a:rPr lang="en" sz="1800"/>
              <a:t>to work.</a:t>
            </a:r>
            <a:endParaRPr sz="1800"/>
          </a:p>
        </p:txBody>
      </p:sp>
      <p:sp>
        <p:nvSpPr>
          <p:cNvPr id="147" name="Google Shape;147;p21"/>
          <p:cNvSpPr/>
          <p:nvPr/>
        </p:nvSpPr>
        <p:spPr>
          <a:xfrm>
            <a:off x="3475350" y="2093700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8" name="Google Shape;148;p21"/>
          <p:cNvSpPr/>
          <p:nvPr/>
        </p:nvSpPr>
        <p:spPr>
          <a:xfrm flipH="1">
            <a:off x="4276471" y="2102700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9" name="Google Shape;149;p21"/>
          <p:cNvSpPr/>
          <p:nvPr/>
        </p:nvSpPr>
        <p:spPr>
          <a:xfrm>
            <a:off x="3396075" y="2986050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" name="Google Shape;150;p21"/>
          <p:cNvSpPr/>
          <p:nvPr/>
        </p:nvSpPr>
        <p:spPr>
          <a:xfrm flipH="1">
            <a:off x="4197196" y="2995050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" name="Google Shape;151;p21"/>
          <p:cNvSpPr/>
          <p:nvPr/>
        </p:nvSpPr>
        <p:spPr>
          <a:xfrm>
            <a:off x="4118950" y="3918275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2" name="Google Shape;152;p21"/>
          <p:cNvSpPr/>
          <p:nvPr/>
        </p:nvSpPr>
        <p:spPr>
          <a:xfrm flipH="1">
            <a:off x="4920071" y="3927275"/>
            <a:ext cx="722871" cy="362200"/>
          </a:xfrm>
          <a:custGeom>
            <a:rect b="b" l="l" r="r" t="t"/>
            <a:pathLst>
              <a:path extrusionOk="0" h="14488" w="18906">
                <a:moveTo>
                  <a:pt x="18906" y="14488"/>
                </a:moveTo>
                <a:cubicBezTo>
                  <a:pt x="18906" y="9344"/>
                  <a:pt x="17332" y="2429"/>
                  <a:pt x="12604" y="402"/>
                </a:cubicBezTo>
                <a:cubicBezTo>
                  <a:pt x="7301" y="-1871"/>
                  <a:pt x="0" y="6495"/>
                  <a:pt x="0" y="1226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3" name="Google Shape;153;p21"/>
          <p:cNvSpPr/>
          <p:nvPr/>
        </p:nvSpPr>
        <p:spPr>
          <a:xfrm>
            <a:off x="3317800" y="3768691"/>
            <a:ext cx="1575475" cy="494375"/>
          </a:xfrm>
          <a:custGeom>
            <a:rect b="b" l="l" r="r" t="t"/>
            <a:pathLst>
              <a:path extrusionOk="0" h="19775" w="63019">
                <a:moveTo>
                  <a:pt x="63019" y="19775"/>
                </a:moveTo>
                <a:cubicBezTo>
                  <a:pt x="61101" y="12586"/>
                  <a:pt x="57233" y="3529"/>
                  <a:pt x="50044" y="1611"/>
                </a:cubicBezTo>
                <a:cubicBezTo>
                  <a:pt x="33092" y="-2911"/>
                  <a:pt x="7846" y="2229"/>
                  <a:pt x="0" y="1792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